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1" r:id="rId1"/>
  </p:sldMasterIdLst>
  <p:notesMasterIdLst>
    <p:notesMasterId r:id="rId6"/>
  </p:notesMasterIdLst>
  <p:handoutMasterIdLst>
    <p:handoutMasterId r:id="rId7"/>
  </p:handoutMasterIdLst>
  <p:sldIdLst>
    <p:sldId id="937" r:id="rId2"/>
    <p:sldId id="939" r:id="rId3"/>
    <p:sldId id="940" r:id="rId4"/>
    <p:sldId id="936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070"/>
    <a:srgbClr val="000000"/>
    <a:srgbClr val="00AC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762"/>
  </p:normalViewPr>
  <p:slideViewPr>
    <p:cSldViewPr snapToGrid="0" snapToObjects="1">
      <p:cViewPr varScale="1">
        <p:scale>
          <a:sx n="117" d="100"/>
          <a:sy n="117" d="100"/>
        </p:scale>
        <p:origin x="1928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E5FD0C-FB5A-BF40-B0E2-B48666B4E43D}" type="datetimeFigureOut">
              <a:rPr lang="en-US" smtClean="0"/>
              <a:t>3/26/21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5C51A4-2CFD-684D-B44F-2FDBD38FF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2632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1C89B6-0167-0549-A9D3-815C20C90D38}" type="datetimeFigureOut">
              <a:rPr lang="en-US" smtClean="0"/>
              <a:t>3/26/21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430F75-B5EC-044F-A636-30352D0A1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83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7.png"/><Relationship Id="rId7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7.png"/><Relationship Id="rId7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" y="1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5674179" cy="5427879"/>
          </a:xfrm>
          <a:prstGeom prst="rect">
            <a:avLst/>
          </a:prstGeom>
        </p:spPr>
      </p:pic>
      <p:sp>
        <p:nvSpPr>
          <p:cNvPr id="27" name="Rectangle 26"/>
          <p:cNvSpPr/>
          <p:nvPr userDrawn="1"/>
        </p:nvSpPr>
        <p:spPr>
          <a:xfrm>
            <a:off x="1" y="1228440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/>
          <p:cNvSpPr/>
          <p:nvPr userDrawn="1"/>
        </p:nvSpPr>
        <p:spPr>
          <a:xfrm>
            <a:off x="5674180" y="1"/>
            <a:ext cx="1967594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936223" y="432263"/>
            <a:ext cx="1455318" cy="56205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Rectangle 30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Rectangle 31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3" name="Rectangle 32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525308" y="527193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1" spc="225" dirty="0">
                <a:solidFill>
                  <a:srgbClr val="00ACD9"/>
                </a:solidFill>
                <a:latin typeface="Calibri" charset="0"/>
                <a:ea typeface="Calibri" charset="0"/>
                <a:cs typeface="Calibri" charset="0"/>
              </a:rPr>
              <a:t>PRESENTED BY</a:t>
            </a:r>
          </a:p>
        </p:txBody>
      </p:sp>
      <p:pic>
        <p:nvPicPr>
          <p:cNvPr id="39" name="Picture 38"/>
          <p:cNvPicPr>
            <a:picLocks/>
          </p:cNvPicPr>
          <p:nvPr userDrawn="1"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10132"/>
            <a:ext cx="7049838" cy="365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40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" y="1228440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309" y="5559098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88668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1932" y="5885658"/>
            <a:ext cx="461762" cy="134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72133"/>
            <a:ext cx="582240" cy="1467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39852" cy="365125"/>
          </a:xfrm>
        </p:spPr>
        <p:txBody>
          <a:bodyPr/>
          <a:lstStyle/>
          <a:p>
            <a:fld id="{BD401753-24C1-CD4E-BD1A-E1FE126B76E2}" type="datetime1">
              <a:rPr lang="en-US" smtClean="0"/>
              <a:t>3/26/21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04">
          <p15:clr>
            <a:srgbClr val="FBAE40"/>
          </p15:clr>
        </p15:guide>
        <p15:guide id="3" orient="horz" pos="2160" userDrawn="1">
          <p15:clr>
            <a:srgbClr val="FBAE40"/>
          </p15:clr>
        </p15:guide>
        <p15:guide id="4" pos="37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"/>
            <a:ext cx="9144000" cy="874708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7"/>
            <a:ext cx="3029221" cy="874708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3112603"/>
            <a:ext cx="9144000" cy="1695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5663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30A8737-9ED8-534E-AB64-824F3EF1F57B}" type="datetime1">
              <a:rPr lang="en-US" smtClean="0"/>
              <a:t>3/26/21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9220" y="6488667"/>
            <a:ext cx="1967594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486561" y="6459791"/>
            <a:ext cx="417765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29221" y="4893381"/>
            <a:ext cx="6114782" cy="636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4957019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3112603"/>
            <a:ext cx="9144000" cy="1695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5663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30A8737-9ED8-534E-AB64-824F3EF1F57B}" type="datetime1">
              <a:rPr lang="en-US" smtClean="0"/>
              <a:t>3/26/21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9220" y="6488667"/>
            <a:ext cx="1967594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486561" y="6459791"/>
            <a:ext cx="417765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29221" y="4893381"/>
            <a:ext cx="6114782" cy="6363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3098015" cy="49570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5987" y="223728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1CFFC65-F19B-E241-BA7B-613451C4E80D}" type="datetime1">
              <a:rPr lang="en-US" smtClean="0"/>
              <a:t>3/26/21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543800" cy="330615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4" name="Picture 23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5987" y="223728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0D275FE-4322-F945-984E-F69B89073389}" type="datetime1">
              <a:rPr lang="en-US" smtClean="0"/>
              <a:t>3/26/21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Layou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E058465-9237-E546-85F0-B7E7FAA43EBF}" type="datetime1">
              <a:rPr lang="en-US" smtClean="0"/>
              <a:t>3/26/21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" y="1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 cstate="email">
            <a:alphaModFix amt="3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4208"/>
            <a:ext cx="5674179" cy="3433209"/>
          </a:xfrm>
          <a:prstGeom prst="rect">
            <a:avLst/>
          </a:prstGeom>
        </p:spPr>
      </p:pic>
      <p:sp>
        <p:nvSpPr>
          <p:cNvPr id="27" name="Rectangle 26"/>
          <p:cNvSpPr/>
          <p:nvPr userDrawn="1"/>
        </p:nvSpPr>
        <p:spPr>
          <a:xfrm>
            <a:off x="1" y="1228440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/>
          <p:cNvSpPr/>
          <p:nvPr userDrawn="1"/>
        </p:nvSpPr>
        <p:spPr>
          <a:xfrm>
            <a:off x="5674180" y="1"/>
            <a:ext cx="1967594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936223" y="432263"/>
            <a:ext cx="1455318" cy="56205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Rectangle 30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Rectangle 31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3" name="Rectangle 32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525308" y="527193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1" spc="225" dirty="0">
                <a:solidFill>
                  <a:srgbClr val="00ACD9"/>
                </a:solidFill>
                <a:latin typeface="Calibri" charset="0"/>
                <a:ea typeface="Calibri" charset="0"/>
                <a:cs typeface="Calibri" charset="0"/>
              </a:rPr>
              <a:t>PRESENTED BY</a:t>
            </a:r>
          </a:p>
        </p:txBody>
      </p:sp>
      <p:pic>
        <p:nvPicPr>
          <p:cNvPr id="39" name="Picture 38"/>
          <p:cNvPicPr>
            <a:picLocks/>
          </p:cNvPicPr>
          <p:nvPr userDrawn="1"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10132"/>
            <a:ext cx="7049838" cy="365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40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" y="1228440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309" y="5559098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88668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1932" y="5885658"/>
            <a:ext cx="461762" cy="134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72133"/>
            <a:ext cx="582240" cy="1467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39852" cy="365125"/>
          </a:xfrm>
        </p:spPr>
        <p:txBody>
          <a:bodyPr/>
          <a:lstStyle/>
          <a:p>
            <a:fld id="{BD401753-24C1-CD4E-BD1A-E1FE126B76E2}" type="datetime1">
              <a:rPr lang="en-US" smtClean="0"/>
              <a:t>3/26/21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04">
          <p15:clr>
            <a:srgbClr val="FBAE40"/>
          </p15:clr>
        </p15:guide>
        <p15:guide id="3" orient="horz" pos="2160">
          <p15:clr>
            <a:srgbClr val="FBAE40"/>
          </p15:clr>
        </p15:guide>
        <p15:guide id="4" pos="37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874708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" y="3112607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2945674" y="0"/>
            <a:ext cx="6198329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06296" cy="365125"/>
          </a:xfrm>
        </p:spPr>
        <p:txBody>
          <a:bodyPr/>
          <a:lstStyle/>
          <a:p>
            <a:fld id="{E30A8737-9ED8-534E-AB64-824F3EF1F57B}" type="datetime1">
              <a:rPr lang="en-US" smtClean="0"/>
              <a:t>3/26/21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45674" y="6488667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5674" y="4893381"/>
            <a:ext cx="6198326" cy="457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4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4209"/>
            <a:ext cx="9144000" cy="5345279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" y="3112607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2945674" y="0"/>
            <a:ext cx="6198329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06296" cy="365125"/>
          </a:xfrm>
        </p:spPr>
        <p:txBody>
          <a:bodyPr/>
          <a:lstStyle/>
          <a:p>
            <a:fld id="{E30A8737-9ED8-534E-AB64-824F3EF1F57B}" type="datetime1">
              <a:rPr lang="en-US" smtClean="0"/>
              <a:t>3/26/21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45674" y="6488667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5674" y="4893381"/>
            <a:ext cx="6198326" cy="457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40A0-BA3A-E44B-A6F9-7A1F916D77D1}" type="datetime1">
              <a:rPr lang="en-US" smtClean="0"/>
              <a:t>3/26/21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5E2EC-3A15-B94B-9602-395D7423BE9F}" type="datetime1">
              <a:rPr lang="en-US" smtClean="0"/>
              <a:t>3/26/21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E153A-A236-9B4D-A0F1-DA988CDD6E09}" type="datetime1">
              <a:rPr lang="en-US" smtClean="0"/>
              <a:t>3/26/21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M 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" y="1228439"/>
            <a:ext cx="9144000" cy="1690255"/>
          </a:xfrm>
          <a:prstGeom prst="rect">
            <a:avLst/>
          </a:prstGeom>
          <a:solidFill>
            <a:schemeClr val="tx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email">
            <a:alphaModFix amt="3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4179" y="2915624"/>
            <a:ext cx="3469822" cy="4782754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5674180" y="0"/>
            <a:ext cx="1967594" cy="6858000"/>
          </a:xfrm>
          <a:prstGeom prst="rect">
            <a:avLst/>
          </a:prstGeom>
          <a:solidFill>
            <a:srgbClr val="00ACD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39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6920" y="5567486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59792"/>
            <a:ext cx="75663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9BB4F62A-F143-0E44-AD26-04E6D9F03BB4}" type="datetime1">
              <a:rPr lang="en-US" smtClean="0"/>
              <a:t>3/26/21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59792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893746" y="388060"/>
            <a:ext cx="1569767" cy="60625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Rectangle 18"/>
          <p:cNvSpPr/>
          <p:nvPr/>
        </p:nvSpPr>
        <p:spPr>
          <a:xfrm>
            <a:off x="1" y="1228439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/>
          <p:cNvSpPr txBox="1"/>
          <p:nvPr/>
        </p:nvSpPr>
        <p:spPr>
          <a:xfrm>
            <a:off x="525308" y="533665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spc="225" dirty="0">
                <a:solidFill>
                  <a:srgbClr val="00ACD9"/>
                </a:solidFill>
              </a:rPr>
              <a:t>PRESENTED BY</a:t>
            </a:r>
          </a:p>
        </p:txBody>
      </p:sp>
      <p:pic>
        <p:nvPicPr>
          <p:cNvPr id="40" name="Picture 39"/>
          <p:cNvPicPr>
            <a:picLocks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34370"/>
            <a:ext cx="7049838" cy="3657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2728" y="5905621"/>
            <a:ext cx="447351" cy="129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80651"/>
            <a:ext cx="610223" cy="153757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Rectangle 43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5" name="Rectangle 44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6" name="Rectangle 45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7" name="Rectangle 46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 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" y="1228439"/>
            <a:ext cx="9144000" cy="1690255"/>
          </a:xfrm>
          <a:prstGeom prst="rect">
            <a:avLst/>
          </a:prstGeom>
          <a:solidFill>
            <a:schemeClr val="tx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email">
            <a:alphaModFix amt="3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66"/>
          <a:stretch/>
        </p:blipFill>
        <p:spPr>
          <a:xfrm>
            <a:off x="5674179" y="2915630"/>
            <a:ext cx="3469822" cy="2931937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5674180" y="0"/>
            <a:ext cx="1967594" cy="6858000"/>
          </a:xfrm>
          <a:prstGeom prst="rect">
            <a:avLst/>
          </a:prstGeom>
          <a:solidFill>
            <a:srgbClr val="00ACD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39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6920" y="5567486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59792"/>
            <a:ext cx="75663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9BB4F62A-F143-0E44-AD26-04E6D9F03BB4}" type="datetime1">
              <a:rPr lang="en-US" smtClean="0"/>
              <a:t>3/26/21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59792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893746" y="388060"/>
            <a:ext cx="1569767" cy="60625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Rectangle 18"/>
          <p:cNvSpPr/>
          <p:nvPr/>
        </p:nvSpPr>
        <p:spPr>
          <a:xfrm>
            <a:off x="1" y="1228439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/>
          <p:cNvSpPr txBox="1"/>
          <p:nvPr/>
        </p:nvSpPr>
        <p:spPr>
          <a:xfrm>
            <a:off x="525308" y="533665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spc="225" dirty="0">
                <a:solidFill>
                  <a:srgbClr val="00ACD9"/>
                </a:solidFill>
              </a:rPr>
              <a:t>PRESENTED BY</a:t>
            </a:r>
          </a:p>
        </p:txBody>
      </p:sp>
      <p:pic>
        <p:nvPicPr>
          <p:cNvPr id="40" name="Picture 39"/>
          <p:cNvPicPr>
            <a:picLocks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34370"/>
            <a:ext cx="7049838" cy="3657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2728" y="5905621"/>
            <a:ext cx="447351" cy="129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80651"/>
            <a:ext cx="610223" cy="153757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Rectangle 43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5" name="Rectangle 44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6" name="Rectangle 45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7" name="Rectangle 46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5400000">
            <a:off x="167891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2051" y="215415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2051" y="1429236"/>
            <a:ext cx="7543800" cy="343363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30A8737-9ED8-534E-AB64-824F3EF1F57B}" type="datetime1">
              <a:rPr lang="en-US" smtClean="0"/>
              <a:pPr/>
              <a:t>3/26/21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4" y="437293"/>
            <a:ext cx="4380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/>
          <p:cNvPicPr>
            <a:picLocks/>
          </p:cNvPicPr>
          <p:nvPr/>
        </p:nvPicPr>
        <p:blipFill rotWithShape="1"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pic>
        <p:nvPicPr>
          <p:cNvPr id="16" name="Picture 15"/>
          <p:cNvPicPr>
            <a:picLocks/>
          </p:cNvPicPr>
          <p:nvPr userDrawn="1"/>
        </p:nvPicPr>
        <p:blipFill rotWithShape="1"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38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92" r:id="rId2"/>
    <p:sldLayoutId id="2147483683" r:id="rId3"/>
    <p:sldLayoutId id="2147483693" r:id="rId4"/>
    <p:sldLayoutId id="2147483684" r:id="rId5"/>
    <p:sldLayoutId id="2147483685" r:id="rId6"/>
    <p:sldLayoutId id="2147483686" r:id="rId7"/>
    <p:sldLayoutId id="2147483687" r:id="rId8"/>
    <p:sldLayoutId id="2147483694" r:id="rId9"/>
    <p:sldLayoutId id="2147483688" r:id="rId10"/>
    <p:sldLayoutId id="2147483695" r:id="rId11"/>
    <p:sldLayoutId id="2147483689" r:id="rId12"/>
    <p:sldLayoutId id="2147483690" r:id="rId13"/>
    <p:sldLayoutId id="2147483691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685749" rtl="0" eaLnBrk="1" latinLnBrk="0" hangingPunct="1">
        <a:lnSpc>
          <a:spcPct val="85000"/>
        </a:lnSpc>
        <a:spcBef>
          <a:spcPct val="0"/>
        </a:spcBef>
        <a:buNone/>
        <a:defRPr sz="2000" b="0" i="0" kern="1200" spc="75" baseline="0">
          <a:solidFill>
            <a:schemeClr val="bg1"/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68576" indent="-68576" algn="l" defTabSz="685749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rgbClr val="00B0F0"/>
        </a:buClr>
        <a:buSzPct val="100000"/>
        <a:buFont typeface="Calibri" panose="020F0502020204030204" pitchFamily="34" charset="0"/>
        <a:buChar char=" "/>
        <a:defRPr sz="18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1pPr>
      <a:lvl2pPr marL="28801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6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2pPr>
      <a:lvl3pPr marL="42516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3pPr>
      <a:lvl4pPr marL="56231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4pPr>
      <a:lvl5pPr marL="69946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5pPr>
      <a:lvl6pPr marL="824939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28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1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0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github.com/spdomin/Present/tree/master/stanfordMe469/hw/one" TargetMode="Externa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4042B-9DA9-1447-9907-044B6ADFF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87" y="223728"/>
            <a:ext cx="8479300" cy="570225"/>
          </a:xfrm>
        </p:spPr>
        <p:txBody>
          <a:bodyPr/>
          <a:lstStyle/>
          <a:p>
            <a:r>
              <a:rPr lang="en-US" dirty="0" err="1"/>
              <a:t>Nalu</a:t>
            </a:r>
            <a:r>
              <a:rPr lang="en-US" dirty="0"/>
              <a:t> Homework #1 (Hn01), Task 1 of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26723D-8B50-174A-AD0B-0104DD38BC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0D35E91-193B-AE4F-AB74-8E767E0FE3A4}"/>
              </a:ext>
            </a:extLst>
          </p:cNvPr>
          <p:cNvSpPr txBox="1">
            <a:spLocks noChangeArrowheads="1"/>
          </p:cNvSpPr>
          <p:nvPr/>
        </p:nvSpPr>
        <p:spPr>
          <a:xfrm>
            <a:off x="428625" y="1360488"/>
            <a:ext cx="8201808" cy="5046662"/>
          </a:xfrm>
          <a:prstGeom prst="rect">
            <a:avLst/>
          </a:prstGeom>
          <a:ln/>
        </p:spPr>
        <p:txBody>
          <a:bodyPr vert="horz" lIns="0" tIns="45720" rIns="0" bIns="45720" rtlCol="0">
            <a:normAutofit/>
          </a:bodyPr>
          <a:lstStyle>
            <a:lvl1pPr marL="68576" indent="-68576" algn="l" defTabSz="685749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288015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6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425165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562314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699464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824939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4928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4916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4906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1313" indent="-231775"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Task 1: Run </a:t>
            </a:r>
            <a:r>
              <a:rPr lang="en-US" sz="2000" dirty="0" err="1">
                <a:solidFill>
                  <a:schemeClr val="tx1"/>
                </a:solidFill>
              </a:rPr>
              <a:t>Nalu</a:t>
            </a:r>
            <a:r>
              <a:rPr lang="en-US" sz="2000" dirty="0">
                <a:solidFill>
                  <a:schemeClr val="tx1"/>
                </a:solidFill>
              </a:rPr>
              <a:t>/</a:t>
            </a:r>
            <a:r>
              <a:rPr lang="en-US" sz="2000" dirty="0" err="1">
                <a:solidFill>
                  <a:schemeClr val="tx1"/>
                </a:solidFill>
              </a:rPr>
              <a:t>reg_tests</a:t>
            </a:r>
            <a:r>
              <a:rPr lang="en-US" sz="2000" dirty="0">
                <a:solidFill>
                  <a:schemeClr val="tx1"/>
                </a:solidFill>
              </a:rPr>
              <a:t>/</a:t>
            </a:r>
            <a:r>
              <a:rPr lang="en-US" sz="2000" dirty="0" err="1">
                <a:solidFill>
                  <a:schemeClr val="tx1"/>
                </a:solidFill>
              </a:rPr>
              <a:t>test_files</a:t>
            </a:r>
            <a:r>
              <a:rPr lang="en-US" sz="2000" dirty="0">
                <a:solidFill>
                  <a:schemeClr val="tx1"/>
                </a:solidFill>
              </a:rPr>
              <a:t>/</a:t>
            </a:r>
            <a:r>
              <a:rPr lang="en-US" sz="2000" dirty="0" err="1">
                <a:solidFill>
                  <a:schemeClr val="tx1"/>
                </a:solidFill>
              </a:rPr>
              <a:t>dgNonConformalThreeBlade</a:t>
            </a:r>
            <a:endParaRPr lang="en-US" altLang="en-US" dirty="0">
              <a:solidFill>
                <a:schemeClr val="tx1"/>
              </a:solidFill>
            </a:endParaRPr>
          </a:p>
          <a:p>
            <a:pPr marL="671877" lvl="1" indent="-3429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 dirty="0">
                <a:solidFill>
                  <a:schemeClr val="tx1"/>
                </a:solidFill>
              </a:rPr>
              <a:t>Modify the input file to increase </a:t>
            </a:r>
            <a:r>
              <a:rPr lang="en-US" altLang="en-US" sz="1800" dirty="0" err="1">
                <a:solidFill>
                  <a:schemeClr val="tx1"/>
                </a:solidFill>
              </a:rPr>
              <a:t>termination_step_count</a:t>
            </a:r>
            <a:r>
              <a:rPr lang="en-US" altLang="en-US" sz="1800" dirty="0">
                <a:solidFill>
                  <a:schemeClr val="tx1"/>
                </a:solidFill>
              </a:rPr>
              <a:t> to ~500.</a:t>
            </a:r>
          </a:p>
          <a:p>
            <a:pPr marL="671877" lvl="1" indent="-3429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 dirty="0">
                <a:solidFill>
                  <a:schemeClr val="tx1"/>
                </a:solidFill>
              </a:rPr>
              <a:t>Visualize the flow field with displacements activated and provide a single image at the final step count.</a:t>
            </a:r>
          </a:p>
          <a:p>
            <a:pPr marL="671877" lvl="1" indent="-3429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 dirty="0">
                <a:solidFill>
                  <a:schemeClr val="tx1"/>
                </a:solidFill>
              </a:rPr>
              <a:t>How does modification of the blade rotation (omega) affect the time step?</a:t>
            </a:r>
          </a:p>
          <a:p>
            <a:pPr marL="671877" lvl="1" indent="-3429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 dirty="0">
                <a:solidFill>
                  <a:schemeClr val="tx1"/>
                </a:solidFill>
              </a:rPr>
              <a:t>Report any modifications that resulted in catastrophic behavior, i.e., the simulation diverged. Document how you caused the simulation to diverge.</a:t>
            </a:r>
          </a:p>
          <a:p>
            <a:pPr marL="671877" lvl="1" indent="-3429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 dirty="0">
                <a:solidFill>
                  <a:schemeClr val="tx1"/>
                </a:solidFill>
              </a:rPr>
              <a:t>See the next page (page 2) for a submission script example</a:t>
            </a:r>
          </a:p>
          <a:p>
            <a:pPr marL="328977" lvl="1" indent="0">
              <a:spcBef>
                <a:spcPts val="50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1800" dirty="0">
              <a:solidFill>
                <a:schemeClr val="tx1"/>
              </a:solidFill>
            </a:endParaRPr>
          </a:p>
          <a:p>
            <a:pPr marL="671877" lvl="1" indent="-3429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18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5C56B2-1688-164A-B195-26B7E6A3BE2F}"/>
              </a:ext>
            </a:extLst>
          </p:cNvPr>
          <p:cNvSpPr txBox="1"/>
          <p:nvPr/>
        </p:nvSpPr>
        <p:spPr>
          <a:xfrm>
            <a:off x="48713" y="3821827"/>
            <a:ext cx="896163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Notes: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If the /mesh directory is empty: </a:t>
            </a:r>
            <a:r>
              <a:rPr lang="en-US" dirty="0" err="1"/>
              <a:t>Nalu</a:t>
            </a:r>
            <a:r>
              <a:rPr lang="en-US" dirty="0"/>
              <a:t>/</a:t>
            </a:r>
            <a:r>
              <a:rPr lang="en-US" dirty="0" err="1"/>
              <a:t>reg_tests</a:t>
            </a:r>
            <a:r>
              <a:rPr lang="en-US" dirty="0"/>
              <a:t>/mesh, then you will need to download the mesh files from: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NaluCFD</a:t>
            </a:r>
            <a:r>
              <a:rPr lang="en-US" dirty="0"/>
              <a:t>/</a:t>
            </a:r>
            <a:r>
              <a:rPr lang="en-US" dirty="0" err="1"/>
              <a:t>NaluMesh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Make sure that the paths to the xml and mesh file are modified. This input file was designed to be run within the regression test environment and not as a stand-alone case. You may copy over the file(s) or specify a direct path: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r>
              <a:rPr lang="en-US" sz="1600" dirty="0" err="1"/>
              <a:t>muelu_xml_file_name</a:t>
            </a:r>
            <a:r>
              <a:rPr lang="en-US" sz="1600" dirty="0"/>
              <a:t>: /opt/</a:t>
            </a:r>
            <a:r>
              <a:rPr lang="en-US" sz="1600" dirty="0" err="1"/>
              <a:t>ohpc</a:t>
            </a:r>
            <a:r>
              <a:rPr lang="en-US" sz="1600" dirty="0"/>
              <a:t>/pub/apps/</a:t>
            </a:r>
            <a:r>
              <a:rPr lang="en-US" sz="1600" dirty="0" err="1"/>
              <a:t>nalu</a:t>
            </a:r>
            <a:r>
              <a:rPr lang="en-US" sz="1600" dirty="0"/>
              <a:t>/build/</a:t>
            </a:r>
            <a:r>
              <a:rPr lang="en-US" sz="1600" dirty="0" err="1"/>
              <a:t>Nalu</a:t>
            </a:r>
            <a:r>
              <a:rPr lang="en-US" sz="1600" dirty="0"/>
              <a:t>/</a:t>
            </a:r>
            <a:r>
              <a:rPr lang="en-US" sz="1600" dirty="0" err="1"/>
              <a:t>reg_tests</a:t>
            </a:r>
            <a:r>
              <a:rPr lang="en-US" sz="1600" dirty="0"/>
              <a:t>/xml/</a:t>
            </a:r>
            <a:r>
              <a:rPr lang="en-US" sz="1600" dirty="0" err="1"/>
              <a:t>milestone.xml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mesh: /opt/</a:t>
            </a:r>
            <a:r>
              <a:rPr lang="en-US" sz="1600" dirty="0" err="1"/>
              <a:t>ohpc</a:t>
            </a:r>
            <a:r>
              <a:rPr lang="en-US" sz="1600" dirty="0"/>
              <a:t>/pub/apps/</a:t>
            </a:r>
            <a:r>
              <a:rPr lang="en-US" sz="1600" dirty="0" err="1"/>
              <a:t>nalu</a:t>
            </a:r>
            <a:r>
              <a:rPr lang="en-US" sz="1600" dirty="0"/>
              <a:t>/build/</a:t>
            </a:r>
            <a:r>
              <a:rPr lang="en-US" sz="1600" dirty="0" err="1"/>
              <a:t>Nalu</a:t>
            </a:r>
            <a:r>
              <a:rPr lang="en-US" sz="1600" dirty="0"/>
              <a:t>/</a:t>
            </a:r>
            <a:r>
              <a:rPr lang="en-US" sz="1600" dirty="0" err="1"/>
              <a:t>reg_tests</a:t>
            </a:r>
            <a:r>
              <a:rPr lang="en-US" sz="1600" dirty="0"/>
              <a:t>/mesh/</a:t>
            </a:r>
            <a:r>
              <a:rPr lang="en-US" sz="1600" dirty="0" err="1"/>
              <a:t>threeBladeMesh.g</a:t>
            </a:r>
            <a:endParaRPr lang="en-US" sz="1600" dirty="0"/>
          </a:p>
          <a:p>
            <a:endParaRPr lang="en-US" sz="1600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588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4042B-9DA9-1447-9907-044B6ADFF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87" y="223728"/>
            <a:ext cx="8479300" cy="570225"/>
          </a:xfrm>
        </p:spPr>
        <p:txBody>
          <a:bodyPr/>
          <a:lstStyle/>
          <a:p>
            <a:r>
              <a:rPr lang="en-US" dirty="0"/>
              <a:t>Example Submission Script: one node, 16 cores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26723D-8B50-174A-AD0B-0104DD38BC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5B51CE-36F7-4C49-876F-B16BF7C2DCB7}"/>
              </a:ext>
            </a:extLst>
          </p:cNvPr>
          <p:cNvSpPr txBox="1"/>
          <p:nvPr/>
        </p:nvSpPr>
        <p:spPr>
          <a:xfrm>
            <a:off x="487466" y="1002082"/>
            <a:ext cx="8077148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#!/bin/bash</a:t>
            </a:r>
          </a:p>
          <a:p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#SBATCH -J test                         # Job name</a:t>
            </a:r>
          </a:p>
          <a:p>
            <a:r>
              <a:rPr lang="en-US" sz="1600" dirty="0"/>
              <a:t>#SBATCH -o job.%</a:t>
            </a:r>
            <a:r>
              <a:rPr lang="en-US" sz="1600" dirty="0" err="1"/>
              <a:t>j.out</a:t>
            </a:r>
            <a:r>
              <a:rPr lang="en-US" sz="1600" dirty="0"/>
              <a:t>               # Name of </a:t>
            </a:r>
            <a:r>
              <a:rPr lang="en-US" sz="1600" dirty="0" err="1"/>
              <a:t>stdout</a:t>
            </a:r>
            <a:r>
              <a:rPr lang="en-US" sz="1600" dirty="0"/>
              <a:t> output file (%j expands to </a:t>
            </a:r>
            <a:r>
              <a:rPr lang="en-US" sz="1600" dirty="0" err="1"/>
              <a:t>jobId</a:t>
            </a:r>
            <a:r>
              <a:rPr lang="en-US" sz="1600" dirty="0"/>
              <a:t>)</a:t>
            </a:r>
          </a:p>
          <a:p>
            <a:r>
              <a:rPr lang="en-US" sz="1600" dirty="0"/>
              <a:t>#SBATCH -N 1                            # Total number of nodes requested</a:t>
            </a:r>
          </a:p>
          <a:p>
            <a:r>
              <a:rPr lang="en-US" sz="1600" dirty="0"/>
              <a:t>#SBATCH -n 16                           # Total number of </a:t>
            </a:r>
            <a:r>
              <a:rPr lang="en-US" sz="1600" dirty="0" err="1"/>
              <a:t>mpi</a:t>
            </a:r>
            <a:r>
              <a:rPr lang="en-US" sz="1600" dirty="0"/>
              <a:t> tasks requested</a:t>
            </a:r>
          </a:p>
          <a:p>
            <a:r>
              <a:rPr lang="en-US" sz="1600" dirty="0"/>
              <a:t>#SBATCH -t 00:15:00                  # Run time (</a:t>
            </a:r>
            <a:r>
              <a:rPr lang="en-US" sz="1600" dirty="0" err="1"/>
              <a:t>hh:mm:ss</a:t>
            </a:r>
            <a:r>
              <a:rPr lang="en-US" sz="1600" dirty="0"/>
              <a:t>)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PROG="/opt/</a:t>
            </a:r>
            <a:r>
              <a:rPr lang="en-US" sz="1600" dirty="0" err="1"/>
              <a:t>ohpc</a:t>
            </a:r>
            <a:r>
              <a:rPr lang="en-US" sz="1600" dirty="0"/>
              <a:t>/pub/apps/</a:t>
            </a:r>
            <a:r>
              <a:rPr lang="en-US" sz="1600" dirty="0" err="1"/>
              <a:t>nalu</a:t>
            </a:r>
            <a:r>
              <a:rPr lang="en-US" sz="1600" dirty="0"/>
              <a:t>/build/</a:t>
            </a:r>
            <a:r>
              <a:rPr lang="en-US" sz="1600" dirty="0" err="1"/>
              <a:t>Nalu</a:t>
            </a:r>
            <a:r>
              <a:rPr lang="en-US" sz="1600" dirty="0"/>
              <a:t>/build/</a:t>
            </a:r>
            <a:r>
              <a:rPr lang="en-US" sz="1600" dirty="0" err="1"/>
              <a:t>naluX</a:t>
            </a:r>
            <a:r>
              <a:rPr lang="en-US" sz="1600" dirty="0"/>
              <a:t>"</a:t>
            </a:r>
          </a:p>
          <a:p>
            <a:r>
              <a:rPr lang="en-US" sz="1600" dirty="0"/>
              <a:t>ARGS="-</a:t>
            </a:r>
            <a:r>
              <a:rPr lang="en-US" sz="1600" dirty="0" err="1"/>
              <a:t>i</a:t>
            </a:r>
            <a:r>
              <a:rPr lang="en-US" sz="1600" dirty="0"/>
              <a:t> </a:t>
            </a:r>
            <a:r>
              <a:rPr lang="en-US" sz="1600" dirty="0" err="1"/>
              <a:t>dgNonConformalThreeBlade.i</a:t>
            </a:r>
            <a:r>
              <a:rPr lang="en-US" sz="1600" dirty="0"/>
              <a:t> -o </a:t>
            </a:r>
            <a:r>
              <a:rPr lang="en-US" sz="1600" dirty="0" err="1"/>
              <a:t>output.log</a:t>
            </a:r>
            <a:r>
              <a:rPr lang="en-US" sz="1600" dirty="0"/>
              <a:t>"</a:t>
            </a:r>
          </a:p>
          <a:p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### ---------------------------------------</a:t>
            </a:r>
          </a:p>
          <a:p>
            <a:r>
              <a:rPr lang="en-US" sz="1600" dirty="0"/>
              <a:t>### BEGINNING OF EXECUTION</a:t>
            </a:r>
          </a:p>
          <a:p>
            <a:r>
              <a:rPr lang="en-US" sz="1600" dirty="0"/>
              <a:t>### ---------------------------------------</a:t>
            </a:r>
          </a:p>
          <a:p>
            <a:br>
              <a:rPr lang="en-US" sz="1600" dirty="0"/>
            </a:br>
            <a:endParaRPr lang="en-US" sz="1600" dirty="0"/>
          </a:p>
          <a:p>
            <a:r>
              <a:rPr lang="en-US" sz="1600" dirty="0" err="1"/>
              <a:t>mpiexec</a:t>
            </a:r>
            <a:r>
              <a:rPr lang="en-US" sz="1600" dirty="0"/>
              <a:t> $PROG $ARGS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58163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4042B-9DA9-1447-9907-044B6ADFF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87" y="223728"/>
            <a:ext cx="8479300" cy="570225"/>
          </a:xfrm>
        </p:spPr>
        <p:txBody>
          <a:bodyPr/>
          <a:lstStyle/>
          <a:p>
            <a:r>
              <a:rPr lang="en-US" dirty="0" err="1"/>
              <a:t>Nalu</a:t>
            </a:r>
            <a:r>
              <a:rPr lang="en-US" dirty="0"/>
              <a:t> Homework #1 (Hn01), Task 2 of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26723D-8B50-174A-AD0B-0104DD38BC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0D35E91-193B-AE4F-AB74-8E767E0FE3A4}"/>
              </a:ext>
            </a:extLst>
          </p:cNvPr>
          <p:cNvSpPr txBox="1">
            <a:spLocks noChangeArrowheads="1"/>
          </p:cNvSpPr>
          <p:nvPr/>
        </p:nvSpPr>
        <p:spPr>
          <a:xfrm>
            <a:off x="428625" y="1360488"/>
            <a:ext cx="8201808" cy="5046662"/>
          </a:xfrm>
          <a:prstGeom prst="rect">
            <a:avLst/>
          </a:prstGeom>
          <a:ln/>
        </p:spPr>
        <p:txBody>
          <a:bodyPr vert="horz" lIns="0" tIns="45720" rIns="0" bIns="45720" rtlCol="0">
            <a:normAutofit/>
          </a:bodyPr>
          <a:lstStyle>
            <a:lvl1pPr marL="68576" indent="-68576" algn="l" defTabSz="685749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288015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6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425165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562314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699464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824939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4928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4916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4906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1313" indent="-231775"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Task 2: Run </a:t>
            </a:r>
            <a:r>
              <a:rPr lang="en-US" sz="2000" dirty="0" err="1">
                <a:solidFill>
                  <a:schemeClr val="tx1"/>
                </a:solidFill>
              </a:rPr>
              <a:t>Nalu</a:t>
            </a:r>
            <a:r>
              <a:rPr lang="en-US" sz="2000" dirty="0">
                <a:solidFill>
                  <a:schemeClr val="tx1"/>
                </a:solidFill>
              </a:rPr>
              <a:t>/</a:t>
            </a:r>
            <a:r>
              <a:rPr lang="en-US" sz="2000" dirty="0" err="1">
                <a:solidFill>
                  <a:schemeClr val="tx1"/>
                </a:solidFill>
              </a:rPr>
              <a:t>reg_tests</a:t>
            </a:r>
            <a:r>
              <a:rPr lang="en-US" sz="2000" dirty="0">
                <a:solidFill>
                  <a:schemeClr val="tx1"/>
                </a:solidFill>
              </a:rPr>
              <a:t>/</a:t>
            </a:r>
            <a:r>
              <a:rPr lang="en-US" sz="2000" dirty="0" err="1">
                <a:solidFill>
                  <a:schemeClr val="tx1"/>
                </a:solidFill>
              </a:rPr>
              <a:t>test_files</a:t>
            </a:r>
            <a:r>
              <a:rPr lang="en-US" sz="2000" dirty="0">
                <a:solidFill>
                  <a:schemeClr val="tx1"/>
                </a:solidFill>
              </a:rPr>
              <a:t>/</a:t>
            </a:r>
            <a:r>
              <a:rPr lang="en-US" sz="2000" dirty="0" err="1">
                <a:solidFill>
                  <a:schemeClr val="tx1"/>
                </a:solidFill>
              </a:rPr>
              <a:t>fluidsPmrChtPeriodic</a:t>
            </a:r>
            <a:endParaRPr lang="en-US" sz="2000" dirty="0">
              <a:solidFill>
                <a:schemeClr val="tx1"/>
              </a:solidFill>
            </a:endParaRPr>
          </a:p>
          <a:p>
            <a:pPr marL="671877" lvl="1" indent="-3429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 dirty="0">
                <a:solidFill>
                  <a:schemeClr val="tx1"/>
                </a:solidFill>
              </a:rPr>
              <a:t>Modify the input file to increase </a:t>
            </a:r>
            <a:r>
              <a:rPr lang="en-US" altLang="en-US" sz="1800" dirty="0" err="1">
                <a:solidFill>
                  <a:schemeClr val="tx1"/>
                </a:solidFill>
              </a:rPr>
              <a:t>termination_step_count</a:t>
            </a:r>
            <a:r>
              <a:rPr lang="en-US" altLang="en-US" sz="1800" dirty="0">
                <a:solidFill>
                  <a:schemeClr val="tx1"/>
                </a:solidFill>
              </a:rPr>
              <a:t> to ~500.</a:t>
            </a:r>
          </a:p>
          <a:p>
            <a:pPr marL="671877" lvl="1" indent="-3429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 dirty="0">
                <a:solidFill>
                  <a:schemeClr val="tx1"/>
                </a:solidFill>
              </a:rPr>
              <a:t>Visualize the temperature, velocity, and radiative file (your choice) and provide a single image at the final step count.</a:t>
            </a:r>
          </a:p>
          <a:p>
            <a:pPr marL="671877" lvl="1" indent="-3429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 dirty="0">
                <a:solidFill>
                  <a:schemeClr val="tx1"/>
                </a:solidFill>
              </a:rPr>
              <a:t>Modify the gravity constant such that the Rayleigh number 10x, 100x, etc. Report any findings; does the code benefit from a modification of initial time step </a:t>
            </a:r>
            <a:r>
              <a:rPr lang="en-US" altLang="en-US" sz="1800">
                <a:solidFill>
                  <a:schemeClr val="tx1"/>
                </a:solidFill>
              </a:rPr>
              <a:t>size?</a:t>
            </a:r>
          </a:p>
          <a:p>
            <a:pPr marL="671877" lvl="1" indent="-3429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>
                <a:solidFill>
                  <a:schemeClr val="tx1"/>
                </a:solidFill>
              </a:rPr>
              <a:t>What </a:t>
            </a:r>
            <a:r>
              <a:rPr lang="en-US" altLang="en-US" sz="1800" dirty="0">
                <a:solidFill>
                  <a:schemeClr val="tx1"/>
                </a:solidFill>
              </a:rPr>
              <a:t>happens if you change the velocity hybrid parameter to: velocity: 0.0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92A20A-FA7C-0941-A232-B6B0F08A9C1A}"/>
              </a:ext>
            </a:extLst>
          </p:cNvPr>
          <p:cNvSpPr txBox="1"/>
          <p:nvPr/>
        </p:nvSpPr>
        <p:spPr>
          <a:xfrm>
            <a:off x="281140" y="4897347"/>
            <a:ext cx="858171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Notes: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If the /mesh directory is empty: </a:t>
            </a:r>
            <a:r>
              <a:rPr lang="en-US" dirty="0" err="1"/>
              <a:t>Nalu</a:t>
            </a:r>
            <a:r>
              <a:rPr lang="en-US" dirty="0"/>
              <a:t>/</a:t>
            </a:r>
            <a:r>
              <a:rPr lang="en-US" dirty="0" err="1"/>
              <a:t>reg_tests</a:t>
            </a:r>
            <a:r>
              <a:rPr lang="en-US" dirty="0"/>
              <a:t>/mesh, then you will need to download the mesh files from: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NaluCFD</a:t>
            </a:r>
            <a:r>
              <a:rPr lang="en-US" dirty="0"/>
              <a:t>/</a:t>
            </a:r>
            <a:r>
              <a:rPr lang="en-US" dirty="0" err="1"/>
              <a:t>NaluMesh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Make sure that the paths to the xml and mesh file are modified as with task #1</a:t>
            </a:r>
          </a:p>
        </p:txBody>
      </p:sp>
    </p:spTree>
    <p:extLst>
      <p:ext uri="{BB962C8B-B14F-4D97-AF65-F5344CB8AC3E}">
        <p14:creationId xmlns:p14="http://schemas.microsoft.com/office/powerpoint/2010/main" val="2137839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4042B-9DA9-1447-9907-044B6ADFF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87" y="223728"/>
            <a:ext cx="8479300" cy="570225"/>
          </a:xfrm>
        </p:spPr>
        <p:txBody>
          <a:bodyPr/>
          <a:lstStyle/>
          <a:p>
            <a:r>
              <a:rPr lang="en-US" dirty="0" err="1"/>
              <a:t>Nalu</a:t>
            </a:r>
            <a:r>
              <a:rPr lang="en-US" dirty="0"/>
              <a:t> Homework #1 (Hn01), </a:t>
            </a:r>
            <a:br>
              <a:rPr lang="en-US" dirty="0"/>
            </a:br>
            <a:r>
              <a:rPr lang="en-US" b="1" u="sng" dirty="0"/>
              <a:t>Optional</a:t>
            </a:r>
            <a:r>
              <a:rPr lang="en-US" dirty="0"/>
              <a:t>: Specified Pressure Drop Laminar Pipe Flow: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26723D-8B50-174A-AD0B-0104DD38BC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0D35E91-193B-AE4F-AB74-8E767E0FE3A4}"/>
              </a:ext>
            </a:extLst>
          </p:cNvPr>
          <p:cNvSpPr txBox="1">
            <a:spLocks noChangeArrowheads="1"/>
          </p:cNvSpPr>
          <p:nvPr/>
        </p:nvSpPr>
        <p:spPr>
          <a:xfrm>
            <a:off x="428625" y="1360488"/>
            <a:ext cx="8666662" cy="5497512"/>
          </a:xfrm>
          <a:prstGeom prst="rect">
            <a:avLst/>
          </a:prstGeom>
          <a:ln/>
        </p:spPr>
        <p:txBody>
          <a:bodyPr vert="horz" lIns="0" tIns="45720" rIns="0" bIns="45720" rtlCol="0">
            <a:normAutofit fontScale="92500" lnSpcReduction="10000"/>
          </a:bodyPr>
          <a:lstStyle>
            <a:lvl1pPr marL="68576" indent="-68576" algn="l" defTabSz="685749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288015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6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425165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562314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699464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824939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4928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4916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4906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1313" indent="-231775"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Location: </a:t>
            </a:r>
            <a:r>
              <a:rPr lang="en-US" altLang="en-US" sz="2000" dirty="0">
                <a:solidFill>
                  <a:schemeClr val="tx1"/>
                </a:solidFill>
                <a:hlinkClick r:id="rId2"/>
              </a:rPr>
              <a:t>https://github.com/spdomin/Present/tree/master/stanfordMe469/hw/one</a:t>
            </a:r>
            <a:r>
              <a:rPr lang="en-US" altLang="en-US" sz="2000" dirty="0">
                <a:solidFill>
                  <a:schemeClr val="tx1"/>
                </a:solidFill>
              </a:rPr>
              <a:t> </a:t>
            </a:r>
            <a:endParaRPr lang="en-US" altLang="en-US" sz="1800" dirty="0">
              <a:solidFill>
                <a:schemeClr val="tx1"/>
              </a:solidFill>
            </a:endParaRPr>
          </a:p>
          <a:p>
            <a:pPr marL="341313" indent="-231775"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You will modify the input file to provide the density, viscosity and pressure drop to achieve Re</a:t>
            </a:r>
            <a:r>
              <a:rPr lang="en-US" altLang="en-US" sz="2000" baseline="30000" dirty="0">
                <a:solidFill>
                  <a:schemeClr val="tx1"/>
                </a:solidFill>
                <a:latin typeface="Symbol" pitchFamily="2" charset="2"/>
              </a:rPr>
              <a:t>t</a:t>
            </a:r>
            <a:r>
              <a:rPr lang="en-US" altLang="en-US" sz="2000" dirty="0">
                <a:solidFill>
                  <a:schemeClr val="tx1"/>
                </a:solidFill>
              </a:rPr>
              <a:t> = 10 and report on the differences between the simulation and analytical centerline velocity.</a:t>
            </a:r>
          </a:p>
          <a:p>
            <a:pPr marL="341313" indent="-231775"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Specifications: </a:t>
            </a:r>
          </a:p>
          <a:p>
            <a:pPr marL="560752" lvl="1" indent="-231775"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 dirty="0">
                <a:solidFill>
                  <a:schemeClr val="tx1"/>
                </a:solidFill>
              </a:rPr>
              <a:t>Re</a:t>
            </a:r>
            <a:r>
              <a:rPr lang="en-US" altLang="en-US" sz="1800" baseline="30000" dirty="0">
                <a:solidFill>
                  <a:schemeClr val="tx1"/>
                </a:solidFill>
                <a:latin typeface="Symbol" pitchFamily="2" charset="2"/>
              </a:rPr>
              <a:t>t</a:t>
            </a:r>
            <a:r>
              <a:rPr lang="en-US" altLang="en-US" sz="1800" dirty="0">
                <a:solidFill>
                  <a:schemeClr val="tx1"/>
                </a:solidFill>
              </a:rPr>
              <a:t> = 10</a:t>
            </a:r>
          </a:p>
          <a:p>
            <a:pPr marL="560752" lvl="1" indent="-231775"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 dirty="0">
                <a:solidFill>
                  <a:schemeClr val="tx1"/>
                </a:solidFill>
              </a:rPr>
              <a:t>Pipe diameter, D = 0.01 m</a:t>
            </a:r>
          </a:p>
          <a:p>
            <a:pPr marL="560752" lvl="1" indent="-231775"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 dirty="0">
                <a:solidFill>
                  <a:schemeClr val="tx1"/>
                </a:solidFill>
              </a:rPr>
              <a:t>Pipe Length, L </a:t>
            </a:r>
            <a:r>
              <a:rPr lang="en-US" altLang="en-US" sz="1800">
                <a:solidFill>
                  <a:schemeClr val="tx1"/>
                </a:solidFill>
              </a:rPr>
              <a:t>= 0.1 </a:t>
            </a:r>
            <a:r>
              <a:rPr lang="en-US" altLang="en-US" sz="1800" dirty="0">
                <a:solidFill>
                  <a:schemeClr val="tx1"/>
                </a:solidFill>
              </a:rPr>
              <a:t>m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566738" indent="-4572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Perform a global momentum balance to determine the pressure gradient. </a:t>
            </a:r>
            <a:r>
              <a:rPr lang="en-US" altLang="en-US" sz="2000" dirty="0" err="1">
                <a:solidFill>
                  <a:schemeClr val="tx1"/>
                </a:solidFill>
              </a:rPr>
              <a:t>dp</a:t>
            </a:r>
            <a:r>
              <a:rPr lang="en-US" altLang="en-US" sz="2000" dirty="0">
                <a:solidFill>
                  <a:schemeClr val="tx1"/>
                </a:solidFill>
              </a:rPr>
              <a:t>/</a:t>
            </a:r>
            <a:r>
              <a:rPr lang="en-US" altLang="en-US" sz="2000" dirty="0" err="1">
                <a:solidFill>
                  <a:schemeClr val="tx1"/>
                </a:solidFill>
              </a:rPr>
              <a:t>dz</a:t>
            </a:r>
            <a:r>
              <a:rPr lang="en-US" altLang="en-US" sz="2000" dirty="0">
                <a:solidFill>
                  <a:schemeClr val="tx1"/>
                </a:solidFill>
              </a:rPr>
              <a:t> as a function of the wall shear stress , </a:t>
            </a:r>
            <a:r>
              <a:rPr lang="en-US" altLang="en-US" sz="2000" dirty="0" err="1">
                <a:solidFill>
                  <a:schemeClr val="tx1"/>
                </a:solidFill>
                <a:latin typeface="Symbol" pitchFamily="2" charset="2"/>
              </a:rPr>
              <a:t>t</a:t>
            </a:r>
            <a:r>
              <a:rPr lang="en-US" altLang="en-US" sz="2000" baseline="-25000" dirty="0" err="1">
                <a:solidFill>
                  <a:schemeClr val="tx1"/>
                </a:solidFill>
              </a:rPr>
              <a:t>w</a:t>
            </a:r>
            <a:r>
              <a:rPr lang="en-US" altLang="en-US" sz="2000" dirty="0">
                <a:solidFill>
                  <a:schemeClr val="tx1"/>
                </a:solidFill>
              </a:rPr>
              <a:t>.</a:t>
            </a:r>
          </a:p>
          <a:p>
            <a:pPr marL="566738" indent="-4572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Given Re</a:t>
            </a:r>
            <a:r>
              <a:rPr lang="en-US" altLang="en-US" sz="2000" baseline="30000" dirty="0">
                <a:solidFill>
                  <a:schemeClr val="tx1"/>
                </a:solidFill>
                <a:latin typeface="Symbol" pitchFamily="2" charset="2"/>
              </a:rPr>
              <a:t>t</a:t>
            </a:r>
            <a:r>
              <a:rPr lang="en-US" altLang="en-US" sz="2000" dirty="0">
                <a:solidFill>
                  <a:schemeClr val="tx1"/>
                </a:solidFill>
              </a:rPr>
              <a:t> = </a:t>
            </a:r>
            <a:r>
              <a:rPr lang="en-US" altLang="en-US" sz="2000" dirty="0">
                <a:solidFill>
                  <a:schemeClr val="tx1"/>
                </a:solidFill>
                <a:latin typeface="Symbol" pitchFamily="2" charset="2"/>
              </a:rPr>
              <a:t>r</a:t>
            </a:r>
            <a:r>
              <a:rPr lang="en-US" altLang="en-US" sz="2000" dirty="0">
                <a:solidFill>
                  <a:schemeClr val="tx1"/>
                </a:solidFill>
              </a:rPr>
              <a:t> </a:t>
            </a:r>
            <a:r>
              <a:rPr lang="en-US" altLang="en-US" sz="2000" dirty="0" err="1">
                <a:solidFill>
                  <a:schemeClr val="tx1"/>
                </a:solidFill>
              </a:rPr>
              <a:t>u</a:t>
            </a:r>
            <a:r>
              <a:rPr lang="en-US" altLang="en-US" sz="2000" baseline="30000" dirty="0" err="1">
                <a:solidFill>
                  <a:schemeClr val="tx1"/>
                </a:solidFill>
                <a:latin typeface="Symbol" pitchFamily="2" charset="2"/>
              </a:rPr>
              <a:t>t</a:t>
            </a:r>
            <a:r>
              <a:rPr lang="en-US" altLang="en-US" sz="2000" baseline="30000" dirty="0">
                <a:solidFill>
                  <a:schemeClr val="tx1"/>
                </a:solidFill>
                <a:latin typeface="Symbol" pitchFamily="2" charset="2"/>
              </a:rPr>
              <a:t>  </a:t>
            </a:r>
            <a:r>
              <a:rPr lang="en-US" altLang="en-US" sz="2000" dirty="0">
                <a:solidFill>
                  <a:schemeClr val="tx1"/>
                </a:solidFill>
              </a:rPr>
              <a:t>D / </a:t>
            </a:r>
            <a:r>
              <a:rPr lang="en-US" altLang="en-US" sz="2000" dirty="0">
                <a:solidFill>
                  <a:schemeClr val="tx1"/>
                </a:solidFill>
                <a:latin typeface="Symbol" pitchFamily="2" charset="2"/>
              </a:rPr>
              <a:t>m</a:t>
            </a:r>
            <a:r>
              <a:rPr lang="en-US" altLang="en-US" sz="2000" dirty="0">
                <a:solidFill>
                  <a:schemeClr val="tx1"/>
                </a:solidFill>
              </a:rPr>
              <a:t> and </a:t>
            </a:r>
            <a:r>
              <a:rPr lang="en-US" altLang="en-US" sz="2000" dirty="0" err="1">
                <a:solidFill>
                  <a:schemeClr val="tx1"/>
                </a:solidFill>
                <a:latin typeface="Symbol" pitchFamily="2" charset="2"/>
              </a:rPr>
              <a:t>t</a:t>
            </a:r>
            <a:r>
              <a:rPr lang="en-US" altLang="en-US" sz="2000" baseline="-25000" dirty="0" err="1">
                <a:solidFill>
                  <a:schemeClr val="tx1"/>
                </a:solidFill>
              </a:rPr>
              <a:t>w</a:t>
            </a:r>
            <a:r>
              <a:rPr lang="en-US" altLang="en-US" sz="2000" baseline="-25000" dirty="0">
                <a:solidFill>
                  <a:schemeClr val="tx1"/>
                </a:solidFill>
              </a:rPr>
              <a:t> </a:t>
            </a:r>
            <a:r>
              <a:rPr lang="en-US" altLang="en-US" sz="2000" dirty="0">
                <a:solidFill>
                  <a:schemeClr val="tx1"/>
                </a:solidFill>
              </a:rPr>
              <a:t>=</a:t>
            </a:r>
            <a:r>
              <a:rPr lang="en-US" altLang="en-US" sz="2000" dirty="0">
                <a:solidFill>
                  <a:schemeClr val="tx1"/>
                </a:solidFill>
                <a:latin typeface="Symbol" pitchFamily="2" charset="2"/>
              </a:rPr>
              <a:t> r</a:t>
            </a:r>
            <a:r>
              <a:rPr lang="en-US" altLang="en-US" sz="2000" dirty="0">
                <a:solidFill>
                  <a:schemeClr val="tx1"/>
                </a:solidFill>
              </a:rPr>
              <a:t> (</a:t>
            </a:r>
            <a:r>
              <a:rPr lang="en-US" altLang="en-US" sz="2000" dirty="0" err="1">
                <a:solidFill>
                  <a:schemeClr val="tx1"/>
                </a:solidFill>
              </a:rPr>
              <a:t>u</a:t>
            </a:r>
            <a:r>
              <a:rPr lang="en-US" altLang="en-US" sz="2000" baseline="30000" dirty="0" err="1">
                <a:solidFill>
                  <a:schemeClr val="tx1"/>
                </a:solidFill>
                <a:latin typeface="Symbol" pitchFamily="2" charset="2"/>
              </a:rPr>
              <a:t>t</a:t>
            </a:r>
            <a:r>
              <a:rPr lang="en-US" altLang="en-US" sz="2000" dirty="0">
                <a:solidFill>
                  <a:schemeClr val="tx1"/>
                </a:solidFill>
              </a:rPr>
              <a:t>)</a:t>
            </a:r>
            <a:r>
              <a:rPr lang="en-US" altLang="en-US" sz="2000" baseline="30000" dirty="0">
                <a:solidFill>
                  <a:schemeClr val="tx1"/>
                </a:solidFill>
              </a:rPr>
              <a:t>2</a:t>
            </a:r>
            <a:r>
              <a:rPr lang="en-US" altLang="en-US" sz="2000" dirty="0">
                <a:solidFill>
                  <a:schemeClr val="tx1"/>
                </a:solidFill>
              </a:rPr>
              <a:t>, where </a:t>
            </a:r>
            <a:r>
              <a:rPr lang="en-US" altLang="en-US" sz="2000" dirty="0" err="1">
                <a:solidFill>
                  <a:schemeClr val="tx1"/>
                </a:solidFill>
              </a:rPr>
              <a:t>u</a:t>
            </a:r>
            <a:r>
              <a:rPr lang="en-US" altLang="en-US" sz="2000" baseline="30000" dirty="0" err="1">
                <a:solidFill>
                  <a:schemeClr val="tx1"/>
                </a:solidFill>
                <a:latin typeface="Symbol" pitchFamily="2" charset="2"/>
              </a:rPr>
              <a:t>t</a:t>
            </a:r>
            <a:r>
              <a:rPr lang="en-US" altLang="en-US" sz="2000" dirty="0">
                <a:solidFill>
                  <a:schemeClr val="tx1"/>
                </a:solidFill>
              </a:rPr>
              <a:t> is the wall friction velocity, report the required pressure gradient required for the desired Re</a:t>
            </a:r>
            <a:r>
              <a:rPr lang="en-US" altLang="en-US" sz="2000" baseline="30000" dirty="0">
                <a:solidFill>
                  <a:schemeClr val="tx1"/>
                </a:solidFill>
                <a:latin typeface="Symbol" pitchFamily="2" charset="2"/>
              </a:rPr>
              <a:t>t</a:t>
            </a:r>
            <a:r>
              <a:rPr lang="en-US" altLang="en-US" sz="2000" dirty="0">
                <a:solidFill>
                  <a:schemeClr val="tx1"/>
                </a:solidFill>
              </a:rPr>
              <a:t> = 10.</a:t>
            </a:r>
          </a:p>
          <a:p>
            <a:pPr marL="566738" indent="-4572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Modify the input file to specify the proper density, viscosity and open pressure specification (look for the pressure specification under </a:t>
            </a:r>
            <a:r>
              <a:rPr lang="en-US" altLang="en-US" sz="2000" dirty="0" err="1">
                <a:solidFill>
                  <a:schemeClr val="tx1"/>
                </a:solidFill>
              </a:rPr>
              <a:t>open_user_data</a:t>
            </a:r>
            <a:r>
              <a:rPr lang="en-US" altLang="en-US" sz="2000" dirty="0">
                <a:solidFill>
                  <a:schemeClr val="tx1"/>
                </a:solidFill>
              </a:rPr>
              <a:t>).</a:t>
            </a:r>
          </a:p>
          <a:p>
            <a:pPr marL="566738" indent="-4572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Run both the Hex8 and Tet4 input file and compare the simulation centerline velocity to the analytical result (feel free to derive or simply report the functional form).</a:t>
            </a:r>
          </a:p>
          <a:p>
            <a:pPr marL="566738" indent="-4572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Capture any findings between the Hex8 and Tet4 simulation, e.g., simulation time, velocity component qualitative differences, convergence, etc.</a:t>
            </a:r>
          </a:p>
          <a:p>
            <a:pPr marL="566738" indent="-4572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  <a:latin typeface="Symbol" pitchFamily="2" charset="2"/>
            </a:endParaRPr>
          </a:p>
          <a:p>
            <a:pPr marL="566738" indent="-4572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  <a:latin typeface="Symbol" pitchFamily="2" charset="2"/>
            </a:endParaRPr>
          </a:p>
          <a:p>
            <a:pPr marL="341313" indent="-231775"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  <a:p>
            <a:pPr marL="560752" lvl="1" indent="-231775"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sz="1800" dirty="0">
              <a:solidFill>
                <a:schemeClr val="tx1"/>
              </a:solidFill>
            </a:endParaRPr>
          </a:p>
          <a:p>
            <a:pPr marL="109538" indent="0">
              <a:spcBef>
                <a:spcPts val="50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E2ECEF-9D6D-0E43-99BE-4E3B6EF86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9897" y="2290522"/>
            <a:ext cx="1968406" cy="1391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725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andia2018_4x3">
  <a:themeElements>
    <a:clrScheme name="Sandia 2018">
      <a:dk1>
        <a:srgbClr val="000000"/>
      </a:dk1>
      <a:lt1>
        <a:srgbClr val="FFFFFF"/>
      </a:lt1>
      <a:dk2>
        <a:srgbClr val="005376"/>
      </a:dk2>
      <a:lt2>
        <a:srgbClr val="E7E6E6"/>
      </a:lt2>
      <a:accent1>
        <a:srgbClr val="008E74"/>
      </a:accent1>
      <a:accent2>
        <a:srgbClr val="6CB312"/>
      </a:accent2>
      <a:accent3>
        <a:srgbClr val="FFA033"/>
      </a:accent3>
      <a:accent4>
        <a:srgbClr val="A92C00"/>
      </a:accent4>
      <a:accent5>
        <a:srgbClr val="7D0D7C"/>
      </a:accent5>
      <a:accent6>
        <a:srgbClr val="00ADD0"/>
      </a:accent6>
      <a:hlink>
        <a:srgbClr val="0563C1"/>
      </a:hlink>
      <a:folHlink>
        <a:srgbClr val="954F72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ndia2018" id="{0FFEE870-C493-D14B-ABEE-ECDD0A28A84D}" vid="{651A9348-1C84-5A4F-98B3-A94AD4D118C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Sandia2018</Template>
  <TotalTime>3940</TotalTime>
  <Words>795</Words>
  <Application>Microsoft Macintosh PowerPoint</Application>
  <PresentationFormat>On-screen Show (4:3)</PresentationFormat>
  <Paragraphs>58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Garamond</vt:lpstr>
      <vt:lpstr>Gill Sans MT</vt:lpstr>
      <vt:lpstr>Symbol</vt:lpstr>
      <vt:lpstr>Trebuchet MS</vt:lpstr>
      <vt:lpstr>Sandia2018_4x3</vt:lpstr>
      <vt:lpstr>Nalu Homework #1 (Hn01), Task 1 of 2</vt:lpstr>
      <vt:lpstr>Example Submission Script: one node, 16 cores</vt:lpstr>
      <vt:lpstr>Nalu Homework #1 (Hn01), Task 2 of 2</vt:lpstr>
      <vt:lpstr>Nalu Homework #1 (Hn01),  Optional: Specified Pressure Drop Laminar Pipe Flow: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Domino, Stefan Paul</cp:lastModifiedBy>
  <cp:revision>152</cp:revision>
  <cp:lastPrinted>2018-04-25T01:24:59Z</cp:lastPrinted>
  <dcterms:created xsi:type="dcterms:W3CDTF">2017-10-14T01:15:26Z</dcterms:created>
  <dcterms:modified xsi:type="dcterms:W3CDTF">2021-03-26T20:09:58Z</dcterms:modified>
</cp:coreProperties>
</file>

<file path=docProps/thumbnail.jpeg>
</file>